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0"/>
  </p:handout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E0F19F1-DA0E-4226-A247-9A6F5E253CD3}" type="datetimeFigureOut">
              <a:rPr lang="es-ES"/>
              <a:pPr>
                <a:defRPr/>
              </a:pPr>
              <a:t>11/06/2011</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F1CA277C-D847-4607-A78E-A74CB3778E6C}"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3C686DB2-A1BF-43BF-938B-6FF7B7A9E25B}" type="datetimeFigureOut">
              <a:rPr lang="es-ES"/>
              <a:pPr>
                <a:defRPr/>
              </a:pPr>
              <a:t>11/06/2011</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A871F620-7C5B-4B90-B546-A5205BE57D26}"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4611A335-5DFD-4BBB-8B77-630E4735AF8B}" type="datetimeFigureOut">
              <a:rPr lang="es-ES"/>
              <a:pPr>
                <a:defRPr/>
              </a:pPr>
              <a:t>11/06/2011</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415095A6-2484-4369-A51E-312B9931BC6D}"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71775D3A-BA2E-4C2D-950C-75D470E496B6}" type="datetimeFigureOut">
              <a:rPr lang="es-ES"/>
              <a:pPr>
                <a:defRPr/>
              </a:pPr>
              <a:t>11/06/2011</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B6CDD279-9B8D-42F3-8406-62DD1CF1DC31}"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5AC029E0-B159-4756-9156-35982F666216}" type="datetimeFigureOut">
              <a:rPr lang="es-ES"/>
              <a:pPr>
                <a:defRPr/>
              </a:pPr>
              <a:t>11/06/2011</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A821322-ABCE-4DCE-A2DD-8EF38880C9FD}"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AF0D1AB9-301E-438E-A8C7-BAA01912E595}" type="datetimeFigureOut">
              <a:rPr lang="es-ES"/>
              <a:pPr>
                <a:defRPr/>
              </a:pPr>
              <a:t>11/06/2011</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49ACA989-061A-44F5-BE37-47EDD3B86177}"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007D193D-2E5B-4085-9030-82616C06D1D5}" type="datetimeFigureOut">
              <a:rPr lang="es-ES"/>
              <a:pPr>
                <a:defRPr/>
              </a:pPr>
              <a:t>11/06/2011</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158A8472-EBB3-4688-8E02-35B7A200886C}"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88B35DA7-84B6-4A0E-BD4B-F900FD7D77EF}" type="datetimeFigureOut">
              <a:rPr lang="es-ES"/>
              <a:pPr>
                <a:defRPr/>
              </a:pPr>
              <a:t>11/06/2011</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32DA404D-7324-415E-A562-214527256C8F}"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A5BD673D-7E9F-47EE-8169-C247D1126068}" type="datetimeFigureOut">
              <a:rPr lang="es-ES"/>
              <a:pPr>
                <a:defRPr/>
              </a:pPr>
              <a:t>11/06/2011</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D570F068-8EDB-4039-8204-89719D604230}"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5B0A53E3-8DE1-4290-B395-4D2416DE26F9}" type="datetimeFigureOut">
              <a:rPr lang="es-ES"/>
              <a:pPr>
                <a:defRPr/>
              </a:pPr>
              <a:t>11/06/2011</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A1C3F4C9-C0AA-4689-ABE2-C698D171A9B9}"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582AE298-5286-4847-91BC-14B5CB2D79F6}" type="datetimeFigureOut">
              <a:rPr lang="es-ES"/>
              <a:pPr>
                <a:defRPr/>
              </a:pPr>
              <a:t>11/06/2011</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DA57DB5B-C896-4D1F-93E9-66B5A1326A9F}"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3881554C-3EF0-46E4-8BC3-849373AB3157}" type="datetimeFigureOut">
              <a:rPr lang="es-ES"/>
              <a:pPr>
                <a:defRPr/>
              </a:pPr>
              <a:t>11/06/2011</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4B67F292-B82C-46CB-B55D-63F5909BC16D}"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03D4A8"/>
            </a:gs>
            <a:gs pos="25000">
              <a:srgbClr val="21D6E0"/>
            </a:gs>
            <a:gs pos="75000">
              <a:srgbClr val="0087E6"/>
            </a:gs>
            <a:gs pos="100000">
              <a:srgbClr val="005CBF"/>
            </a:gs>
          </a:gsLst>
          <a:lin ang="5400000"/>
        </a:gra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87DF0F25-4984-4D12-BFC7-607BC9A2C651}" type="datetimeFigureOut">
              <a:rPr lang="es-ES"/>
              <a:pPr>
                <a:defRPr/>
              </a:pPr>
              <a:t>11/06/2011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3E70143C-C9CE-423D-A602-1413914604D8}"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righthealth.com/topic/Skin_Cells#ixzz1O4BMgDJx" TargetMode="External"/><Relationship Id="rId2" Type="http://schemas.openxmlformats.org/officeDocument/2006/relationships/hyperlink" Target="http://www.google.com.pe/search?tbm=isch&amp;hl=es&amp;source=hp&amp;biw=1138&amp;bih=564&amp;q=skin+cell&amp;gbv=2&amp;aq=f&amp;aqi=&amp;aql=&amp;oq=" TargetMode="External"/><Relationship Id="rId1" Type="http://schemas.openxmlformats.org/officeDocument/2006/relationships/slideLayout" Target="../slideLayouts/slideLayout2.xml"/><Relationship Id="rId4" Type="http://schemas.openxmlformats.org/officeDocument/2006/relationships/hyperlink" Target="http://kidshealth.org/kid/htbw/skin.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rtlCol="0">
            <a:normAutofit/>
          </a:bodyPr>
          <a:lstStyle/>
          <a:p>
            <a:pPr fontAlgn="auto">
              <a:spcAft>
                <a:spcPts val="0"/>
              </a:spcAft>
              <a:buFont typeface="Arial" pitchFamily="34" charset="0"/>
              <a:buNone/>
              <a:defRPr/>
            </a:pPr>
            <a:r>
              <a:rPr lang="es-ES" dirty="0" err="1" smtClean="0">
                <a:solidFill>
                  <a:schemeClr val="tx1"/>
                </a:solidFill>
              </a:rPr>
              <a:t>By</a:t>
            </a:r>
            <a:r>
              <a:rPr lang="es-ES" dirty="0" smtClean="0">
                <a:solidFill>
                  <a:schemeClr val="tx1"/>
                </a:solidFill>
              </a:rPr>
              <a:t>: Gonzalo Caravedo,</a:t>
            </a:r>
          </a:p>
          <a:p>
            <a:pPr fontAlgn="auto">
              <a:spcAft>
                <a:spcPts val="0"/>
              </a:spcAft>
              <a:buFont typeface="Arial" pitchFamily="34" charset="0"/>
              <a:buNone/>
              <a:defRPr/>
            </a:pPr>
            <a:r>
              <a:rPr lang="es-ES" dirty="0" smtClean="0">
                <a:solidFill>
                  <a:schemeClr val="tx1"/>
                </a:solidFill>
              </a:rPr>
              <a:t> Nadia </a:t>
            </a:r>
            <a:r>
              <a:rPr lang="es-ES" dirty="0" err="1" smtClean="0">
                <a:solidFill>
                  <a:schemeClr val="tx1"/>
                </a:solidFill>
              </a:rPr>
              <a:t>Fatule</a:t>
            </a:r>
            <a:r>
              <a:rPr lang="es-ES" dirty="0" smtClean="0">
                <a:solidFill>
                  <a:schemeClr val="tx1"/>
                </a:solidFill>
              </a:rPr>
              <a:t> &amp; Romina Pinto</a:t>
            </a:r>
          </a:p>
          <a:p>
            <a:pPr fontAlgn="auto">
              <a:spcAft>
                <a:spcPts val="0"/>
              </a:spcAft>
              <a:buFont typeface="Arial" pitchFamily="34" charset="0"/>
              <a:buNone/>
              <a:defRPr/>
            </a:pPr>
            <a:endParaRPr lang="es-ES" dirty="0" smtClean="0"/>
          </a:p>
        </p:txBody>
      </p:sp>
      <p:sp>
        <p:nvSpPr>
          <p:cNvPr id="4" name="3 Rectángulo"/>
          <p:cNvSpPr/>
          <p:nvPr/>
        </p:nvSpPr>
        <p:spPr>
          <a:xfrm>
            <a:off x="1594453" y="2214554"/>
            <a:ext cx="5955093" cy="1107996"/>
          </a:xfrm>
          <a:prstGeom prst="rect">
            <a:avLst/>
          </a:prstGeom>
          <a:noFill/>
        </p:spPr>
        <p:txBody>
          <a:bodyPr>
            <a:spAutoFit/>
          </a:bodyPr>
          <a:lstStyle/>
          <a:p>
            <a:pPr algn="ctr" fontAlgn="auto">
              <a:spcBef>
                <a:spcPts val="0"/>
              </a:spcBef>
              <a:spcAft>
                <a:spcPts val="0"/>
              </a:spcAft>
              <a:defRPr/>
            </a:pPr>
            <a:r>
              <a:rPr lang="es-ES" sz="660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mn-lt"/>
                <a:cs typeface="+mn-cs"/>
              </a:rPr>
              <a:t>Skin</a:t>
            </a:r>
            <a:r>
              <a:rPr lang="es-ES" sz="6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cs typeface="+mn-cs"/>
              </a:rPr>
              <a:t> </a:t>
            </a:r>
            <a:r>
              <a:rPr lang="es-ES" sz="660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mn-lt"/>
                <a:cs typeface="+mn-cs"/>
              </a:rPr>
              <a:t>Cell</a:t>
            </a:r>
            <a:endParaRPr lang="es-ES" sz="6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4543425" cy="1143000"/>
          </a:xfrm>
        </p:spPr>
        <p:txBody>
          <a:bodyPr rtlCol="0">
            <a:normAutofit fontScale="90000"/>
          </a:bodyPr>
          <a:lstStyle/>
          <a:p>
            <a:pPr algn="l" fontAlgn="auto">
              <a:spcAft>
                <a:spcPts val="0"/>
              </a:spcAft>
              <a:defRPr/>
            </a:pPr>
            <a:r>
              <a:rPr lang="en-US" dirty="0" smtClean="0"/>
              <a:t>WHAT IS AN SKIN CELL?</a:t>
            </a:r>
            <a:endParaRPr lang="es-ES" dirty="0" smtClean="0"/>
          </a:p>
        </p:txBody>
      </p:sp>
      <p:sp>
        <p:nvSpPr>
          <p:cNvPr id="3" name="2 Marcador de contenido"/>
          <p:cNvSpPr>
            <a:spLocks noGrp="1"/>
          </p:cNvSpPr>
          <p:nvPr>
            <p:ph idx="1"/>
          </p:nvPr>
        </p:nvSpPr>
        <p:spPr>
          <a:xfrm>
            <a:off x="500063" y="2071688"/>
            <a:ext cx="8229600" cy="4429125"/>
          </a:xfrm>
        </p:spPr>
        <p:txBody>
          <a:bodyPr rtlCol="0">
            <a:normAutofit fontScale="70000" lnSpcReduction="20000"/>
          </a:bodyPr>
          <a:lstStyle/>
          <a:p>
            <a:pPr fontAlgn="auto">
              <a:spcAft>
                <a:spcPts val="0"/>
              </a:spcAft>
              <a:buFont typeface="Arial" pitchFamily="34" charset="0"/>
              <a:buNone/>
              <a:defRPr/>
            </a:pPr>
            <a:r>
              <a:rPr lang="en-US" dirty="0" smtClean="0"/>
              <a:t/>
            </a:r>
            <a:br>
              <a:rPr lang="en-US" dirty="0" smtClean="0"/>
            </a:br>
            <a:r>
              <a:rPr lang="en-US" sz="4200" dirty="0" smtClean="0"/>
              <a:t/>
            </a:r>
            <a:br>
              <a:rPr lang="en-US" sz="4200" dirty="0" smtClean="0"/>
            </a:br>
            <a:r>
              <a:rPr lang="en-US" sz="4800" b="1" i="1" dirty="0" smtClean="0"/>
              <a:t>Skin </a:t>
            </a:r>
            <a:r>
              <a:rPr lang="en-US" sz="5200" b="1" i="1" dirty="0" smtClean="0"/>
              <a:t>cells</a:t>
            </a:r>
            <a:r>
              <a:rPr lang="en-US" sz="4800" b="1" i="1" dirty="0" smtClean="0"/>
              <a:t> </a:t>
            </a:r>
            <a:r>
              <a:rPr lang="en-US" sz="4200" dirty="0" smtClean="0"/>
              <a:t>are the outer cover of the body that constitutes the outer layer of the body. </a:t>
            </a:r>
          </a:p>
          <a:p>
            <a:pPr fontAlgn="auto">
              <a:spcAft>
                <a:spcPts val="0"/>
              </a:spcAft>
              <a:buFont typeface="Arial" pitchFamily="34" charset="0"/>
              <a:buNone/>
              <a:defRPr/>
            </a:pPr>
            <a:endParaRPr lang="en-US" sz="4200" dirty="0" smtClean="0"/>
          </a:p>
          <a:p>
            <a:pPr fontAlgn="auto">
              <a:spcAft>
                <a:spcPts val="0"/>
              </a:spcAft>
              <a:buFont typeface="Arial" pitchFamily="34" charset="0"/>
              <a:buNone/>
              <a:defRPr/>
            </a:pPr>
            <a:r>
              <a:rPr lang="en-US" sz="4200" dirty="0" smtClean="0"/>
              <a:t>	Skin cells are an organ.</a:t>
            </a:r>
          </a:p>
          <a:p>
            <a:pPr fontAlgn="auto">
              <a:spcAft>
                <a:spcPts val="0"/>
              </a:spcAft>
              <a:buFont typeface="Arial" pitchFamily="34" charset="0"/>
              <a:buNone/>
              <a:defRPr/>
            </a:pPr>
            <a:r>
              <a:rPr lang="en-US" sz="4200" dirty="0" smtClean="0"/>
              <a:t>	</a:t>
            </a:r>
          </a:p>
          <a:p>
            <a:pPr fontAlgn="auto">
              <a:spcAft>
                <a:spcPts val="0"/>
              </a:spcAft>
              <a:buFont typeface="Arial" pitchFamily="34" charset="0"/>
              <a:buNone/>
              <a:defRPr/>
            </a:pPr>
            <a:r>
              <a:rPr lang="en-US" sz="4200" dirty="0" smtClean="0"/>
              <a:t>	Any disorder in the skin cells may result in abnormalities of the skin like Skin cancer that is exposure to direct sunlight rays, called ULTRAVIOLET.</a:t>
            </a:r>
            <a:endParaRPr lang="es-ES" dirty="0" smtClean="0"/>
          </a:p>
          <a:p>
            <a:pPr fontAlgn="auto">
              <a:spcAft>
                <a:spcPts val="0"/>
              </a:spcAft>
              <a:buFont typeface="Arial" pitchFamily="34" charset="0"/>
              <a:buNone/>
              <a:defRPr/>
            </a:pPr>
            <a:endParaRPr lang="es-ES" dirty="0" smtClean="0"/>
          </a:p>
        </p:txBody>
      </p:sp>
      <p:pic>
        <p:nvPicPr>
          <p:cNvPr id="3076" name="Picture 2" descr="http://images.sciencedaily.com/2008/09/080917175042-large.jpg"/>
          <p:cNvPicPr>
            <a:picLocks noChangeAspect="1" noChangeArrowheads="1"/>
          </p:cNvPicPr>
          <p:nvPr/>
        </p:nvPicPr>
        <p:blipFill>
          <a:blip r:embed="rId2" cstate="print"/>
          <a:srcRect/>
          <a:stretch>
            <a:fillRect/>
          </a:stretch>
        </p:blipFill>
        <p:spPr bwMode="auto">
          <a:xfrm>
            <a:off x="6000750" y="0"/>
            <a:ext cx="3143250" cy="2346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457200" y="274638"/>
            <a:ext cx="8229600" cy="796925"/>
          </a:xfrm>
        </p:spPr>
        <p:txBody>
          <a:bodyPr/>
          <a:lstStyle/>
          <a:p>
            <a:pPr algn="l"/>
            <a:r>
              <a:rPr lang="en-US" sz="3200" smtClean="0"/>
              <a:t>PHYSICAL CHARACTERISTICS OF YOUR SKIN:</a:t>
            </a:r>
            <a:endParaRPr lang="es-ES" sz="3200" smtClean="0"/>
          </a:p>
        </p:txBody>
      </p:sp>
      <p:sp>
        <p:nvSpPr>
          <p:cNvPr id="4099" name="2 Marcador de contenido"/>
          <p:cNvSpPr>
            <a:spLocks noGrp="1"/>
          </p:cNvSpPr>
          <p:nvPr>
            <p:ph idx="1"/>
          </p:nvPr>
        </p:nvSpPr>
        <p:spPr>
          <a:xfrm>
            <a:off x="285750" y="1000125"/>
            <a:ext cx="8858250" cy="3000375"/>
          </a:xfrm>
        </p:spPr>
        <p:txBody>
          <a:bodyPr/>
          <a:lstStyle/>
          <a:p>
            <a:pPr marL="0" defTabSz="0">
              <a:buFont typeface="Wingdings" pitchFamily="2" charset="2"/>
              <a:buChar char="§"/>
            </a:pPr>
            <a:r>
              <a:rPr lang="en-US" sz="2400" smtClean="0"/>
              <a:t>The 95% of you cells in your body work to make </a:t>
            </a:r>
            <a:r>
              <a:rPr lang="en-US" u="sng" smtClean="0"/>
              <a:t>new skin cells</a:t>
            </a:r>
            <a:r>
              <a:rPr lang="en-US" sz="2400" u="sng" smtClean="0"/>
              <a:t> </a:t>
            </a:r>
            <a:r>
              <a:rPr lang="en-US" sz="2400" smtClean="0"/>
              <a:t>and the other 5 % make a substance called </a:t>
            </a:r>
            <a:r>
              <a:rPr lang="en-US" u="sng" smtClean="0"/>
              <a:t>melanin</a:t>
            </a:r>
            <a:r>
              <a:rPr lang="en-US" sz="2400" smtClean="0"/>
              <a:t>.</a:t>
            </a:r>
          </a:p>
          <a:p>
            <a:pPr marL="0" defTabSz="0">
              <a:buFont typeface="Wingdings" pitchFamily="2" charset="2"/>
              <a:buChar char="§"/>
            </a:pPr>
            <a:r>
              <a:rPr lang="en-US" sz="2400" smtClean="0"/>
              <a:t>The Melanin gives the skin its color.  The darker your skin is, the more melanin you have, and is produced  in special cells, called melanocytes, located in the lower layer of our epidermis (the surface layer of our skin).</a:t>
            </a:r>
          </a:p>
          <a:p>
            <a:pPr marL="0" defTabSz="0">
              <a:buFont typeface="Wingdings" pitchFamily="2" charset="2"/>
              <a:buChar char="§"/>
            </a:pPr>
            <a:r>
              <a:rPr lang="en-US" sz="2400" smtClean="0"/>
              <a:t>When you go out into the sun, these cells make extra melanin to protect you from getting burned by the sun's </a:t>
            </a:r>
            <a:r>
              <a:rPr lang="en-US" sz="2400" b="1" smtClean="0"/>
              <a:t>ultraviolet rays</a:t>
            </a:r>
            <a:r>
              <a:rPr lang="en-US" sz="2400" smtClean="0"/>
              <a:t>.</a:t>
            </a:r>
            <a:br>
              <a:rPr lang="en-US" sz="2400" smtClean="0"/>
            </a:br>
            <a:endParaRPr lang="es-ES" sz="2400" smtClean="0"/>
          </a:p>
        </p:txBody>
      </p:sp>
      <p:pic>
        <p:nvPicPr>
          <p:cNvPr id="4100" name="Picture 4" descr="Melanin: Figure 1"/>
          <p:cNvPicPr>
            <a:picLocks noChangeAspect="1" noChangeArrowheads="1"/>
          </p:cNvPicPr>
          <p:nvPr/>
        </p:nvPicPr>
        <p:blipFill>
          <a:blip r:embed="rId2" cstate="print"/>
          <a:srcRect/>
          <a:stretch>
            <a:fillRect/>
          </a:stretch>
        </p:blipFill>
        <p:spPr bwMode="auto">
          <a:xfrm>
            <a:off x="1500188" y="4552950"/>
            <a:ext cx="5953125" cy="2305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a:xfrm>
            <a:off x="214313" y="274638"/>
            <a:ext cx="8929687" cy="1082675"/>
          </a:xfrm>
        </p:spPr>
        <p:txBody>
          <a:bodyPr/>
          <a:lstStyle/>
          <a:p>
            <a:pPr algn="l"/>
            <a:r>
              <a:rPr lang="en-US" sz="3200" smtClean="0"/>
              <a:t>PARTS AND PROCES OF THE SKIN CELL CYCLE:</a:t>
            </a:r>
            <a:endParaRPr lang="es-ES" sz="3200" smtClean="0"/>
          </a:p>
        </p:txBody>
      </p:sp>
      <p:sp>
        <p:nvSpPr>
          <p:cNvPr id="5123" name="2 Marcador de contenido"/>
          <p:cNvSpPr>
            <a:spLocks noGrp="1"/>
          </p:cNvSpPr>
          <p:nvPr>
            <p:ph idx="1"/>
          </p:nvPr>
        </p:nvSpPr>
        <p:spPr>
          <a:xfrm>
            <a:off x="214313" y="1357313"/>
            <a:ext cx="8443912" cy="5500687"/>
          </a:xfrm>
        </p:spPr>
        <p:txBody>
          <a:bodyPr/>
          <a:lstStyle/>
          <a:p>
            <a:pPr>
              <a:buFont typeface="Arial" charset="0"/>
              <a:buNone/>
            </a:pPr>
            <a:r>
              <a:rPr lang="en-US" sz="2400" smtClean="0"/>
              <a:t>The skin is made up of three layers:</a:t>
            </a:r>
          </a:p>
          <a:p>
            <a:pPr>
              <a:buFont typeface="Wingdings" pitchFamily="2" charset="2"/>
              <a:buChar char="§"/>
            </a:pPr>
            <a:r>
              <a:rPr lang="en-US" sz="2400" smtClean="0"/>
              <a:t>The epidermis is the part of your skin you can see.</a:t>
            </a:r>
          </a:p>
          <a:p>
            <a:pPr>
              <a:buFont typeface="Wingdings" pitchFamily="2" charset="2"/>
              <a:buChar char="§"/>
            </a:pPr>
            <a:r>
              <a:rPr lang="en-US" sz="2400" smtClean="0"/>
              <a:t>The dermis that is the second layer</a:t>
            </a:r>
          </a:p>
          <a:p>
            <a:pPr>
              <a:buFont typeface="Wingdings" pitchFamily="2" charset="2"/>
              <a:buChar char="§"/>
            </a:pPr>
            <a:r>
              <a:rPr lang="en-US" sz="2400" smtClean="0"/>
              <a:t>Subcutaneous Fat</a:t>
            </a:r>
            <a:br>
              <a:rPr lang="en-US" sz="2400" smtClean="0"/>
            </a:br>
            <a:endParaRPr lang="en-US" sz="2400" smtClean="0"/>
          </a:p>
          <a:p>
            <a:pPr>
              <a:buFont typeface="Arial" charset="0"/>
              <a:buNone/>
            </a:pPr>
            <a:endParaRPr lang="en-US" sz="2400" smtClean="0"/>
          </a:p>
          <a:p>
            <a:pPr>
              <a:buFont typeface="Arial" charset="0"/>
              <a:buNone/>
            </a:pPr>
            <a:r>
              <a:rPr lang="en-US" sz="2400" smtClean="0"/>
              <a:t>At the bottom of the epidermis, new skin cells are forming and</a:t>
            </a:r>
            <a:br>
              <a:rPr lang="en-US" sz="2400" smtClean="0"/>
            </a:br>
            <a:r>
              <a:rPr lang="en-US" sz="2400" smtClean="0"/>
              <a:t>when they are ready they start to move to the top of your epidermis, this trip that the skin cells realize take like two weeks and finally the dead cells rise to the surface of your skin.</a:t>
            </a:r>
          </a:p>
          <a:p>
            <a:pPr>
              <a:buFont typeface="Arial" charset="0"/>
              <a:buNone/>
            </a:pPr>
            <a:r>
              <a:rPr lang="en-US" sz="2400" smtClean="0"/>
              <a:t>What you see on your hands (and everywhere else on your body) are really dead skin cells, and should be removed for healthy reasons.</a:t>
            </a:r>
            <a:br>
              <a:rPr lang="en-US" sz="2400" smtClean="0"/>
            </a:br>
            <a:r>
              <a:rPr lang="en-US" sz="2400" smtClean="0"/>
              <a:t/>
            </a:r>
            <a:br>
              <a:rPr lang="en-US" sz="2400" smtClean="0"/>
            </a:br>
            <a:r>
              <a:rPr lang="en-US" sz="2400" smtClean="0"/>
              <a:t/>
            </a:r>
            <a:br>
              <a:rPr lang="en-US" sz="2400" smtClean="0"/>
            </a:br>
            <a:endParaRPr lang="es-ES" sz="2400" smtClean="0"/>
          </a:p>
        </p:txBody>
      </p:sp>
      <p:pic>
        <p:nvPicPr>
          <p:cNvPr id="5124" name="Picture 2" descr="http://www.kidsskinhealth.org/kids/images/skin_layers.gif"/>
          <p:cNvPicPr>
            <a:picLocks noChangeAspect="1" noChangeArrowheads="1"/>
          </p:cNvPicPr>
          <p:nvPr/>
        </p:nvPicPr>
        <p:blipFill>
          <a:blip r:embed="rId2" cstate="print"/>
          <a:srcRect/>
          <a:stretch>
            <a:fillRect/>
          </a:stretch>
        </p:blipFill>
        <p:spPr bwMode="auto">
          <a:xfrm>
            <a:off x="6310313" y="1071563"/>
            <a:ext cx="2833687" cy="25225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sz="3600" dirty="0" smtClean="0"/>
              <a:t>IMPORTANCE AND FUNCTIONS OF THE SKIN:</a:t>
            </a:r>
            <a:endParaRPr lang="es-ES" sz="3600" dirty="0" smtClean="0"/>
          </a:p>
        </p:txBody>
      </p:sp>
      <p:sp>
        <p:nvSpPr>
          <p:cNvPr id="3" name="2 Marcador de contenido"/>
          <p:cNvSpPr>
            <a:spLocks noGrp="1"/>
          </p:cNvSpPr>
          <p:nvPr>
            <p:ph idx="1"/>
          </p:nvPr>
        </p:nvSpPr>
        <p:spPr>
          <a:xfrm>
            <a:off x="3214688" y="1600200"/>
            <a:ext cx="5472112" cy="4525963"/>
          </a:xfrm>
        </p:spPr>
        <p:txBody>
          <a:bodyPr rtlCol="0">
            <a:normAutofit fontScale="92500"/>
          </a:bodyPr>
          <a:lstStyle/>
          <a:p>
            <a:pPr fontAlgn="auto">
              <a:spcAft>
                <a:spcPts val="0"/>
              </a:spcAft>
              <a:buFont typeface="Arial" pitchFamily="34" charset="0"/>
              <a:buChar char="•"/>
              <a:defRPr/>
            </a:pPr>
            <a:r>
              <a:rPr lang="en-US" dirty="0" smtClean="0"/>
              <a:t>The skin covers and protects everything inside your body. </a:t>
            </a:r>
            <a:br>
              <a:rPr lang="en-US" dirty="0" smtClean="0"/>
            </a:br>
            <a:endParaRPr lang="en-US" dirty="0" smtClean="0"/>
          </a:p>
          <a:p>
            <a:pPr fontAlgn="auto">
              <a:spcAft>
                <a:spcPts val="0"/>
              </a:spcAft>
              <a:buFont typeface="Arial" pitchFamily="34" charset="0"/>
              <a:buChar char="•"/>
              <a:defRPr/>
            </a:pPr>
            <a:r>
              <a:rPr lang="en-US" dirty="0" smtClean="0"/>
              <a:t>Without skin, people's muscles, bones, and organs would be hanging out all over the place. </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Skin holds everything together. </a:t>
            </a:r>
            <a:br>
              <a:rPr lang="en-US" dirty="0" smtClean="0"/>
            </a:br>
            <a:endParaRPr lang="es-ES" dirty="0" smtClean="0"/>
          </a:p>
        </p:txBody>
      </p:sp>
      <p:pic>
        <p:nvPicPr>
          <p:cNvPr id="6148" name="Picture 7" descr="http://29.media.tumblr.com/tumblr_lgq4tjpVQ11qzg01ko1_400.jpg"/>
          <p:cNvPicPr>
            <a:picLocks noChangeAspect="1" noChangeArrowheads="1"/>
          </p:cNvPicPr>
          <p:nvPr/>
        </p:nvPicPr>
        <p:blipFill>
          <a:blip r:embed="rId2" cstate="print"/>
          <a:srcRect/>
          <a:stretch>
            <a:fillRect/>
          </a:stretch>
        </p:blipFill>
        <p:spPr bwMode="auto">
          <a:xfrm>
            <a:off x="0" y="1571625"/>
            <a:ext cx="3214688" cy="5286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pPr algn="l"/>
            <a:r>
              <a:rPr lang="es-ES" smtClean="0"/>
              <a:t>Also, </a:t>
            </a:r>
            <a:r>
              <a:rPr lang="en-US" smtClean="0"/>
              <a:t>it is  important to :</a:t>
            </a:r>
            <a:r>
              <a:rPr lang="es-ES" smtClean="0"/>
              <a:t> </a:t>
            </a:r>
          </a:p>
        </p:txBody>
      </p:sp>
      <p:sp>
        <p:nvSpPr>
          <p:cNvPr id="3" name="2 Marcador de contenido"/>
          <p:cNvSpPr>
            <a:spLocks noGrp="1"/>
          </p:cNvSpPr>
          <p:nvPr>
            <p:ph idx="1"/>
          </p:nvPr>
        </p:nvSpPr>
        <p:spPr>
          <a:xfrm>
            <a:off x="457200" y="1600200"/>
            <a:ext cx="4829175" cy="4525963"/>
          </a:xfrm>
        </p:spPr>
        <p:txBody>
          <a:bodyPr rtlCol="0">
            <a:normAutofit fontScale="92500" lnSpcReduction="20000"/>
          </a:bodyPr>
          <a:lstStyle/>
          <a:p>
            <a:pPr fontAlgn="auto">
              <a:spcAft>
                <a:spcPts val="0"/>
              </a:spcAft>
              <a:buFont typeface="Arial" pitchFamily="34" charset="0"/>
              <a:buNone/>
              <a:defRPr/>
            </a:pPr>
            <a:r>
              <a:rPr lang="en-US" sz="3600" dirty="0" smtClean="0"/>
              <a:t/>
            </a:r>
            <a:br>
              <a:rPr lang="en-US" sz="3600" dirty="0" smtClean="0"/>
            </a:br>
            <a:r>
              <a:rPr lang="en-US" sz="3600" dirty="0" smtClean="0"/>
              <a:t>..protects our bodies.</a:t>
            </a:r>
          </a:p>
          <a:p>
            <a:pPr fontAlgn="auto">
              <a:spcAft>
                <a:spcPts val="0"/>
              </a:spcAft>
              <a:buFont typeface="Arial" pitchFamily="34" charset="0"/>
              <a:buNone/>
              <a:defRPr/>
            </a:pPr>
            <a:r>
              <a:rPr lang="en-US" sz="3600" dirty="0" smtClean="0"/>
              <a:t/>
            </a:r>
            <a:br>
              <a:rPr lang="en-US" sz="3600" dirty="0" smtClean="0"/>
            </a:br>
            <a:r>
              <a:rPr lang="en-US" sz="3600" dirty="0" smtClean="0"/>
              <a:t>..helps keep our bodies at just the right temperature.</a:t>
            </a:r>
          </a:p>
          <a:p>
            <a:pPr fontAlgn="auto">
              <a:spcAft>
                <a:spcPts val="0"/>
              </a:spcAft>
              <a:buFont typeface="Arial" pitchFamily="34" charset="0"/>
              <a:buNone/>
              <a:defRPr/>
            </a:pPr>
            <a:r>
              <a:rPr lang="en-US" sz="3600" dirty="0" smtClean="0"/>
              <a:t/>
            </a:r>
            <a:br>
              <a:rPr lang="en-US" sz="3600" dirty="0" smtClean="0"/>
            </a:br>
            <a:r>
              <a:rPr lang="en-US" sz="3600" dirty="0" smtClean="0"/>
              <a:t>..allows us to have the sense of touch and to feel emotions.</a:t>
            </a:r>
            <a:endParaRPr lang="es-ES" sz="3600" dirty="0"/>
          </a:p>
        </p:txBody>
      </p:sp>
      <p:pic>
        <p:nvPicPr>
          <p:cNvPr id="7172" name="Picture 3" descr="http://www.abundanthealthmassage.com/images/psoriasis-moisturize-400x400.jpg"/>
          <p:cNvPicPr>
            <a:picLocks noChangeAspect="1" noChangeArrowheads="1"/>
          </p:cNvPicPr>
          <p:nvPr/>
        </p:nvPicPr>
        <p:blipFill>
          <a:blip r:embed="rId2" cstate="print"/>
          <a:srcRect/>
          <a:stretch>
            <a:fillRect/>
          </a:stretch>
        </p:blipFill>
        <p:spPr bwMode="auto">
          <a:xfrm>
            <a:off x="5857875" y="3571875"/>
            <a:ext cx="3286125" cy="3286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pPr algn="l"/>
            <a:r>
              <a:rPr lang="es-ES" smtClean="0"/>
              <a:t>Skin care:</a:t>
            </a:r>
          </a:p>
        </p:txBody>
      </p:sp>
      <p:sp>
        <p:nvSpPr>
          <p:cNvPr id="8195" name="2 Marcador de contenido"/>
          <p:cNvSpPr>
            <a:spLocks noGrp="1"/>
          </p:cNvSpPr>
          <p:nvPr>
            <p:ph idx="1"/>
          </p:nvPr>
        </p:nvSpPr>
        <p:spPr>
          <a:xfrm>
            <a:off x="457200" y="1600200"/>
            <a:ext cx="5900738" cy="4525963"/>
          </a:xfrm>
        </p:spPr>
        <p:txBody>
          <a:bodyPr/>
          <a:lstStyle/>
          <a:p>
            <a:r>
              <a:rPr lang="es-ES" smtClean="0"/>
              <a:t>Should be kept clean, and remove all dead skin cells, called dander.</a:t>
            </a:r>
          </a:p>
          <a:p>
            <a:r>
              <a:rPr lang="es-ES" smtClean="0"/>
              <a:t>Dust mites live on dead skin cells, and we share our lives with millions of them.</a:t>
            </a:r>
          </a:p>
          <a:p>
            <a:r>
              <a:rPr lang="es-ES" smtClean="0"/>
              <a:t>They are the main source of allergies.</a:t>
            </a:r>
          </a:p>
          <a:p>
            <a:endParaRPr lang="es-ES" smtClean="0"/>
          </a:p>
          <a:p>
            <a:endParaRPr lang="es-ES" smtClean="0"/>
          </a:p>
        </p:txBody>
      </p:sp>
      <p:pic>
        <p:nvPicPr>
          <p:cNvPr id="8196" name="Picture 2" descr="http://sccscience.files.wordpress.com/2009/05/dust.jpg"/>
          <p:cNvPicPr>
            <a:picLocks noChangeAspect="1" noChangeArrowheads="1"/>
          </p:cNvPicPr>
          <p:nvPr/>
        </p:nvPicPr>
        <p:blipFill>
          <a:blip r:embed="rId2" cstate="print"/>
          <a:srcRect/>
          <a:stretch>
            <a:fillRect/>
          </a:stretch>
        </p:blipFill>
        <p:spPr bwMode="auto">
          <a:xfrm>
            <a:off x="6286500" y="4248150"/>
            <a:ext cx="2857500" cy="2609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r>
              <a:rPr lang="es-ES" smtClean="0"/>
              <a:t>Bibliography</a:t>
            </a:r>
          </a:p>
        </p:txBody>
      </p:sp>
      <p:sp>
        <p:nvSpPr>
          <p:cNvPr id="9219" name="2 Marcador de contenido"/>
          <p:cNvSpPr>
            <a:spLocks noGrp="1"/>
          </p:cNvSpPr>
          <p:nvPr>
            <p:ph idx="1"/>
          </p:nvPr>
        </p:nvSpPr>
        <p:spPr/>
        <p:txBody>
          <a:bodyPr/>
          <a:lstStyle/>
          <a:p>
            <a:r>
              <a:rPr lang="es-ES" smtClean="0">
                <a:hlinkClick r:id="rId2"/>
              </a:rPr>
              <a:t>http://www.google.com.pe/search?tbm=isch&amp;hl=es&amp;source=hp&amp;biw=1138&amp;bih=564&amp;q=skin+cell&amp;gbv=2&amp;aq=f&amp;aqi=&amp;aql=&amp;oq=</a:t>
            </a:r>
            <a:endParaRPr lang="es-ES" smtClean="0"/>
          </a:p>
          <a:p>
            <a:endParaRPr lang="es-ES" smtClean="0">
              <a:hlinkClick r:id="rId3"/>
            </a:endParaRPr>
          </a:p>
          <a:p>
            <a:r>
              <a:rPr lang="es-ES" smtClean="0">
                <a:hlinkClick r:id="rId3"/>
              </a:rPr>
              <a:t>http://www.righthealth.com/topic/Skin_Cells#ixzz1O4BMgDJx</a:t>
            </a:r>
            <a:endParaRPr lang="es-ES" smtClean="0"/>
          </a:p>
          <a:p>
            <a:endParaRPr lang="es-ES" smtClean="0"/>
          </a:p>
          <a:p>
            <a:r>
              <a:rPr lang="es-ES" smtClean="0">
                <a:hlinkClick r:id="rId4"/>
              </a:rPr>
              <a:t>http://kidshealth.org/kid/htbw/skin.html</a:t>
            </a:r>
            <a:endParaRPr lang="es-ES" smtClean="0"/>
          </a:p>
          <a:p>
            <a:endParaRPr lang="es-E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TotalTime>
  <Words>196</Words>
  <Application>Microsoft Office PowerPoint</Application>
  <PresentationFormat>Presentación en pantalla (4:3)</PresentationFormat>
  <Paragraphs>40</Paragraphs>
  <Slides>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8</vt:i4>
      </vt:variant>
    </vt:vector>
  </HeadingPairs>
  <TitlesOfParts>
    <vt:vector size="12" baseType="lpstr">
      <vt:lpstr>Calibri</vt:lpstr>
      <vt:lpstr>Arial</vt:lpstr>
      <vt:lpstr>Wingdings</vt:lpstr>
      <vt:lpstr>Tema de Office</vt:lpstr>
      <vt:lpstr>Diapositiva 1</vt:lpstr>
      <vt:lpstr>WHAT IS AN SKIN CELL?</vt:lpstr>
      <vt:lpstr>PHYSICAL CHARACTERISTICS OF YOUR SKIN:</vt:lpstr>
      <vt:lpstr>PARTS AND PROCES OF THE SKIN CELL CYCLE:</vt:lpstr>
      <vt:lpstr>IMPORTANCE AND FUNCTIONS OF THE SKIN:</vt:lpstr>
      <vt:lpstr>Also, it is  important to : </vt:lpstr>
      <vt:lpstr>Skin care:</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 de Windows</dc:creator>
  <cp:lastModifiedBy>glazaro</cp:lastModifiedBy>
  <cp:revision>10</cp:revision>
  <dcterms:created xsi:type="dcterms:W3CDTF">2011-06-01T22:43:24Z</dcterms:created>
  <dcterms:modified xsi:type="dcterms:W3CDTF">2011-06-11T13:25:18Z</dcterms:modified>
</cp:coreProperties>
</file>